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</p:sldMasterIdLst>
  <p:notesMasterIdLst>
    <p:notesMasterId r:id="rId18"/>
  </p:notesMasterIdLst>
  <p:sldIdLst>
    <p:sldId id="373" r:id="rId4"/>
    <p:sldId id="369" r:id="rId5"/>
    <p:sldId id="346" r:id="rId6"/>
    <p:sldId id="432" r:id="rId7"/>
    <p:sldId id="548" r:id="rId8"/>
    <p:sldId id="352" r:id="rId9"/>
    <p:sldId id="547" r:id="rId10"/>
    <p:sldId id="371" r:id="rId11"/>
    <p:sldId id="541" r:id="rId12"/>
    <p:sldId id="545" r:id="rId13"/>
    <p:sldId id="542" r:id="rId14"/>
    <p:sldId id="543" r:id="rId15"/>
    <p:sldId id="544" r:id="rId16"/>
    <p:sldId id="54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rininger\Desktop\WFH%20Files\2019%20Program%20Detail%20Survey%20MASTE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/>
              <a:t>Most Common Services</a:t>
            </a:r>
            <a:r>
              <a:rPr lang="en-US" sz="1800" b="0" baseline="0"/>
              <a:t> Agencies Provided at Parishes</a:t>
            </a:r>
            <a:endParaRPr lang="en-US" sz="1800" b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DF-4CDF-BAB6-87E64E2FD7D9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DF-4CDF-BAB6-87E64E2FD7D9}"/>
              </c:ext>
            </c:extLst>
          </c:dPt>
          <c:dPt>
            <c:idx val="2"/>
            <c:bubble3D val="0"/>
            <c:spPr>
              <a:solidFill>
                <a:srgbClr val="332A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DF-4CDF-BAB6-87E64E2FD7D9}"/>
              </c:ext>
            </c:extLst>
          </c:dPt>
          <c:dLbls>
            <c:dLbl>
              <c:idx val="0"/>
              <c:layout>
                <c:manualLayout>
                  <c:x val="1.164546260224732E-2"/>
                  <c:y val="8.9889140097634365E-2"/>
                </c:manualLayout>
              </c:layout>
              <c:spPr>
                <a:solidFill>
                  <a:sysClr val="window" lastClr="FFFFFF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0938158161581863"/>
                      <c:h val="0.234567851302398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6DF-4CDF-BAB6-87E64E2FD7D9}"/>
                </c:ext>
              </c:extLst>
            </c:dLbl>
            <c:dLbl>
              <c:idx val="1"/>
              <c:layout>
                <c:manualLayout>
                  <c:x val="8.1403239404243474E-2"/>
                  <c:y val="-0.20638360839756306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542533371051184"/>
                      <c:h val="0.202339527792631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6DF-4CDF-BAB6-87E64E2FD7D9}"/>
                </c:ext>
              </c:extLst>
            </c:dLbl>
            <c:spPr>
              <a:solidFill>
                <a:sysClr val="window" lastClr="FFFFFF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Sheet1!$A$8:$A$10</c:f>
              <c:strCache>
                <c:ptCount val="3"/>
                <c:pt idx="0">
                  <c:v>Case management</c:v>
                </c:pt>
                <c:pt idx="1">
                  <c:v>Disaster response</c:v>
                </c:pt>
                <c:pt idx="2">
                  <c:v>Financial assistance</c:v>
                </c:pt>
              </c:strCache>
            </c:strRef>
          </c:cat>
          <c:val>
            <c:numRef>
              <c:f>Sheet1!$B$8:$B$10</c:f>
              <c:numCache>
                <c:formatCode>General</c:formatCode>
                <c:ptCount val="3"/>
                <c:pt idx="0">
                  <c:v>16</c:v>
                </c:pt>
                <c:pt idx="1">
                  <c:v>17</c:v>
                </c:pt>
                <c:pt idx="2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6DF-4CDF-BAB6-87E64E2FD7D9}"/>
            </c:ext>
          </c:extLst>
        </c:ser>
        <c:dLbls>
          <c:dLblPos val="bestFit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2D61F-E26A-413D-BA2E-E4344343547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389D2-E64F-45B3-A298-842E25EF5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32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6">
            <a:extLst>
              <a:ext uri="{FF2B5EF4-FFF2-40B4-BE49-F238E27FC236}">
                <a16:creationId xmlns:a16="http://schemas.microsoft.com/office/drawing/2014/main" id="{38248633-501D-48BB-8C2F-6E5E2C137E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Catholic Charities Presentation (Overview/Mission/History)</a:t>
            </a:r>
          </a:p>
        </p:txBody>
      </p:sp>
      <p:sp>
        <p:nvSpPr>
          <p:cNvPr id="53251" name="Rectangle 7">
            <a:extLst>
              <a:ext uri="{FF2B5EF4-FFF2-40B4-BE49-F238E27FC236}">
                <a16:creationId xmlns:a16="http://schemas.microsoft.com/office/drawing/2014/main" id="{9E4C5BE7-9129-499D-AE08-673C932A05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A1706C-F998-4680-BCFC-F7D9A0DEA35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53252" name="Rectangle 2">
            <a:extLst>
              <a:ext uri="{FF2B5EF4-FFF2-40B4-BE49-F238E27FC236}">
                <a16:creationId xmlns:a16="http://schemas.microsoft.com/office/drawing/2014/main" id="{A5142EBD-4AF3-421D-9A82-D34A2A91A9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83B4AA3B-B768-4A79-8604-24754F4FDE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Times" panose="02020603050405020304" pitchFamily="18" charset="0"/>
              </a:rPr>
              <a:t>Resources: Cadre Study</a:t>
            </a:r>
          </a:p>
          <a:p>
            <a:pPr eaLnBrk="1" hangingPunct="1"/>
            <a:endParaRPr lang="en-US" altLang="en-US">
              <a:latin typeface="Times" panose="02020603050405020304" pitchFamily="18" charset="0"/>
            </a:endParaRPr>
          </a:p>
          <a:p>
            <a:pPr eaLnBrk="1" hangingPunct="1"/>
            <a:r>
              <a:rPr lang="en-US" altLang="en-US">
                <a:latin typeface="Times" panose="02020603050405020304" pitchFamily="18" charset="0"/>
              </a:rPr>
              <a:t>Captures the specific mission of local Catholic Charities agencies – many local agencies have some version of this woven into their statements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5785-0797-4D54-8715-21D1A8D854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10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 HISTORY of CCUSA 110</a:t>
            </a:r>
            <a:r>
              <a:rPr lang="en-US" baseline="30000"/>
              <a:t>th</a:t>
            </a:r>
            <a:r>
              <a:rPr lang="en-US"/>
              <a:t> Anniversary 1910-2020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5785-0797-4D54-8715-21D1A8D854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260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5785-0797-4D54-8715-21D1A8D854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8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655785-0797-4D54-8715-21D1A8D854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986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955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289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187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8FA97-3B61-8941-BECC-07F4C07AC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71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8FA97-3B61-8941-BECC-07F4C07AC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92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8FA97-3B61-8941-BECC-07F4C07AC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51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8FA97-3B61-8941-BECC-07F4C07AC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79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8FA97-3B61-8941-BECC-07F4C07AC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3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8FA97-3B61-8941-BECC-07F4C07AC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94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8FA97-3B61-8941-BECC-07F4C07AC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98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998F5D-1D21-6042-A928-E3B37BF1CC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51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670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8FA97-3B61-8941-BECC-07F4C07AC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634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CFBDAA-E9D3-9D41-A4F3-DCAA7AF5DF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613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8FA97-3B61-8941-BECC-07F4C07AC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1737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8FA97-3B61-8941-BECC-07F4C07AC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95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8FA97-3B61-8941-BECC-07F4C07AC3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145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0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3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1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8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465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2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12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4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2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84166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84721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799" y="4406901"/>
            <a:ext cx="7973485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799" y="2906713"/>
            <a:ext cx="7973484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3813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6471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3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CF0E08-1BCC-4D14-9409-9197D98CF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ea typeface="ＭＳ Ｐゴシック" pitchFamily="-106" charset="-128"/>
              </a:defRPr>
            </a:lvl1pPr>
          </a:lstStyle>
          <a:p>
            <a:pPr>
              <a:defRPr/>
            </a:pPr>
            <a:fld id="{704835C9-93F9-426B-8AAB-0BE44BEA2CA6}" type="datetime1">
              <a:rPr lang="en-US"/>
              <a:pPr>
                <a:defRPr/>
              </a:pPr>
              <a:t>9/29/2021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E17FF-59D9-4414-91E9-97CFDC5F1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3CB212-CAC6-4634-97EC-035E9E17B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B53B54DC-03A9-4225-AFF0-EDE0BA24F2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7175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5B999-0BD7-4F4B-8230-F91DCBC2EE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ea typeface="ＭＳ Ｐゴシック" pitchFamily="-106" charset="-128"/>
              </a:defRPr>
            </a:lvl1pPr>
          </a:lstStyle>
          <a:p>
            <a:pPr>
              <a:defRPr/>
            </a:pPr>
            <a:fld id="{F8DB2F80-46C8-40E6-B698-8748385CA135}" type="datetime1">
              <a:rPr lang="en-US"/>
              <a:pPr>
                <a:defRPr/>
              </a:pPr>
              <a:t>9/29/2021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92FF3-B136-49AE-A051-498C793C0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65A5E1-7A57-4DA3-91B9-81B659555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A702BAF6-70BA-44AB-BA64-417BD8D1B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1117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5551B9-D647-48C6-97DD-E9766195A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ea typeface="ＭＳ Ｐゴシック" pitchFamily="-106" charset="-128"/>
              </a:defRPr>
            </a:lvl1pPr>
          </a:lstStyle>
          <a:p>
            <a:pPr>
              <a:defRPr/>
            </a:pPr>
            <a:fld id="{0E7D639B-447B-4899-88DE-169AA99BF935}" type="datetime1">
              <a:rPr lang="en-US"/>
              <a:pPr>
                <a:defRPr/>
              </a:pPr>
              <a:t>9/29/2021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9AF388-5E67-4B75-956C-2DB61E2F6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786F0-E27C-4BE9-8A6B-F470D64B5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82622AF-7C26-473A-9FF2-8E7EB41573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5601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7D8DD7-C93A-488C-9371-03108A4CDF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ea typeface="ＭＳ Ｐゴシック" pitchFamily="-106" charset="-128"/>
              </a:defRPr>
            </a:lvl1pPr>
          </a:lstStyle>
          <a:p>
            <a:pPr>
              <a:defRPr/>
            </a:pPr>
            <a:fld id="{F0B5536B-AA87-49D0-9F65-82D5F4719266}" type="datetime1">
              <a:rPr lang="en-US"/>
              <a:pPr>
                <a:defRPr/>
              </a:pPr>
              <a:t>9/29/2021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6CD88-24E4-4EA2-8739-A46663104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EBAED-7FE6-47A2-A64C-47F8CEDC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BAEDF8AF-3F91-4B8C-9972-7376BA7C14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2654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F6A8E-2D7D-4CBA-9E5B-D739FF95F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ea typeface="ＭＳ Ｐゴシック" pitchFamily="-106" charset="-128"/>
              </a:defRPr>
            </a:lvl1pPr>
          </a:lstStyle>
          <a:p>
            <a:pPr>
              <a:defRPr/>
            </a:pPr>
            <a:fld id="{86F36054-C929-4FF8-B710-67C4DC92B726}" type="datetime1">
              <a:rPr lang="en-US"/>
              <a:pPr>
                <a:defRPr/>
              </a:pPr>
              <a:t>9/29/2021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671B4-CE80-4E74-8C50-EC3B1B215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DCF560-EF39-46AE-A9B0-0281A757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33A7359-D3E8-442B-859E-FA073AB8C5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55023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8323A0-E430-40EA-AF4E-3C103A16F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ea typeface="ＭＳ Ｐゴシック" pitchFamily="-106" charset="-128"/>
              </a:defRPr>
            </a:lvl1pPr>
          </a:lstStyle>
          <a:p>
            <a:pPr>
              <a:defRPr/>
            </a:pPr>
            <a:fld id="{2FA3EBBB-7354-4BBC-8AE5-4C1D589AD14A}" type="datetime1">
              <a:rPr lang="en-US"/>
              <a:pPr>
                <a:defRPr/>
              </a:pPr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01C80-8882-49A5-8418-C3102FFA4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9EE7F1-DF50-434D-AE76-7B6F4C5C1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B4ABC3B2-38ED-4260-9FA4-C1623A3539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17144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5902A-31BE-4D83-9E3C-53533FBC7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  <a:ea typeface="ＭＳ Ｐゴシック" pitchFamily="-106" charset="-128"/>
              </a:defRPr>
            </a:lvl1pPr>
          </a:lstStyle>
          <a:p>
            <a:pPr>
              <a:defRPr/>
            </a:pPr>
            <a:fld id="{317F12EF-0F2D-4988-BFF2-C0E22BB7B26C}" type="datetime1">
              <a:rPr lang="en-US"/>
              <a:pPr>
                <a:defRPr/>
              </a:pPr>
              <a:t>9/29/2021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7FE21-E7AC-4A15-BA85-5B43E722D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38FA0-1575-4555-8A61-BF7ECB6EC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CEC402B9-0623-407A-AEB6-851E8F043C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2526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254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6654AE69-E5FA-43E9-A769-5B381B5C6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83" y="-22225"/>
            <a:ext cx="12266084" cy="690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642357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2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51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7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4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C2B-C3CF-EB44-9AEA-1258F4ADA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8D274-702E-DF49-ACFC-A74D72A88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3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inner top bar.jpg"/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30926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D3C2B-C3CF-EB44-9AEA-1258F4ADAE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8D274-702E-DF49-ACFC-A74D72A885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2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49B28A-613C-AF40-9DC8-028CF7B1232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2954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D3C2B-C3CF-EB44-9AEA-1258F4ADAEB7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8D274-702E-DF49-ACFC-A74D72A885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533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wave.psd">
            <a:extLst>
              <a:ext uri="{FF2B5EF4-FFF2-40B4-BE49-F238E27FC236}">
                <a16:creationId xmlns:a16="http://schemas.microsoft.com/office/drawing/2014/main" id="{607BA462-12E3-49C2-B098-DC350D25314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29214"/>
            <a:ext cx="121920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F599CA8B-B036-4194-986B-7159C49138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251200" y="76200"/>
            <a:ext cx="8737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7832DD03-A34B-449C-8176-18DEBC703BB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251200" y="1600200"/>
            <a:ext cx="8331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9" name="Picture 11" descr="symbol CCUSA color.eps">
            <a:extLst>
              <a:ext uri="{FF2B5EF4-FFF2-40B4-BE49-F238E27FC236}">
                <a16:creationId xmlns:a16="http://schemas.microsoft.com/office/drawing/2014/main" id="{B7E6FB3A-6767-4614-8E96-A55908396F7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584" y="5857875"/>
            <a:ext cx="421216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Top Banner.jpg">
            <a:extLst>
              <a:ext uri="{FF2B5EF4-FFF2-40B4-BE49-F238E27FC236}">
                <a16:creationId xmlns:a16="http://schemas.microsoft.com/office/drawing/2014/main" id="{15CD2C5D-8C37-4BFB-8044-CD87700D6C0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85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Cambria"/>
          <a:ea typeface="MS PGothic" panose="020B0600070205080204" pitchFamily="34" charset="-128"/>
          <a:cs typeface="Garamond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mbria" pitchFamily="-110" charset="0"/>
          <a:ea typeface="MS PGothic" panose="020B0600070205080204" pitchFamily="34" charset="-128"/>
          <a:cs typeface="Garamond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mbria" pitchFamily="-110" charset="0"/>
          <a:ea typeface="MS PGothic" panose="020B0600070205080204" pitchFamily="34" charset="-128"/>
          <a:cs typeface="Garamond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mbria" pitchFamily="-110" charset="0"/>
          <a:ea typeface="MS PGothic" panose="020B0600070205080204" pitchFamily="34" charset="-128"/>
          <a:cs typeface="Garamond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mbria" pitchFamily="-110" charset="0"/>
          <a:ea typeface="MS PGothic" panose="020B0600070205080204" pitchFamily="34" charset="-128"/>
          <a:cs typeface="Garamond" pitchFamily="18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-111" charset="0"/>
          <a:ea typeface="ＭＳ Ｐゴシック" pitchFamily="-11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-111" charset="0"/>
          <a:ea typeface="ＭＳ Ｐゴシック" pitchFamily="-11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-111" charset="0"/>
          <a:ea typeface="ＭＳ Ｐゴシック" pitchFamily="-11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aramond" pitchFamily="-111" charset="0"/>
          <a:ea typeface="ＭＳ Ｐゴシック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mbria"/>
          <a:ea typeface="MS PGothic" panose="020B0600070205080204" pitchFamily="34" charset="-128"/>
          <a:cs typeface="Garamond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mbria"/>
          <a:ea typeface="MS PGothic" panose="020B0600070205080204" pitchFamily="34" charset="-128"/>
          <a:cs typeface="Garamond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/>
          <a:ea typeface="MS PGothic" panose="020B0600070205080204" pitchFamily="34" charset="-128"/>
          <a:cs typeface="Garamond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mbria"/>
          <a:ea typeface="MS PGothic" panose="020B0600070205080204" pitchFamily="34" charset="-128"/>
          <a:cs typeface="Garamond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mbria"/>
          <a:ea typeface="MS PGothic" panose="020B0600070205080204" pitchFamily="34" charset="-128"/>
          <a:cs typeface="Garamon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catholiccharitiesusa.org/our-vision-and-ministry/leadership-development-catholic-identity/parish-social-ministry-resources/" TargetMode="Externa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3C5BBE7F-712D-4B28-BF8C-F8F2C18E99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0" y="152400"/>
            <a:ext cx="7162800" cy="1143000"/>
          </a:xfrm>
        </p:spPr>
        <p:txBody>
          <a:bodyPr/>
          <a:lstStyle/>
          <a:p>
            <a:pPr eaLnBrk="1" hangingPunct="1"/>
            <a:r>
              <a:rPr lang="en-US" altLang="en-US" sz="4400" b="0">
                <a:latin typeface="Cambria" panose="02040503050406030204" pitchFamily="18" charset="0"/>
                <a:cs typeface="Garamond" panose="02020404030301010803" pitchFamily="18" charset="0"/>
              </a:rPr>
              <a:t>Mission of Catholic Charities</a:t>
            </a:r>
            <a:endParaRPr lang="en-US" altLang="en-US" sz="4400">
              <a:latin typeface="Cambria" panose="02040503050406030204" pitchFamily="18" charset="0"/>
              <a:cs typeface="Garamond" panose="02020404030301010803" pitchFamily="18" charset="0"/>
            </a:endParaRP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BE79E56A-A1F9-4013-9071-FD1960830F2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05000" y="1524001"/>
            <a:ext cx="8153400" cy="4081463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The mission of </a:t>
            </a:r>
            <a:r>
              <a:rPr lang="en-US" altLang="en-US" b="1" dirty="0">
                <a:solidFill>
                  <a:schemeClr val="accent5">
                    <a:lumMod val="50000"/>
                  </a:schemeClr>
                </a:solidFill>
              </a:rPr>
              <a:t>Catholic Charities 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is to </a:t>
            </a:r>
            <a:b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provide service to people in need, to </a:t>
            </a:r>
            <a:b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advocate for justice in social structures, </a:t>
            </a:r>
            <a:b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and to call the entire church and </a:t>
            </a:r>
            <a:b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other people of good will to do the same.</a:t>
            </a: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altLang="en-US" b="1" dirty="0"/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</a:rPr>
              <a:t>Service</a:t>
            </a:r>
            <a:r>
              <a:rPr lang="en-US" altLang="en-US" sz="4000" dirty="0">
                <a:solidFill>
                  <a:schemeClr val="accent5">
                    <a:lumMod val="50000"/>
                  </a:schemeClr>
                </a:solidFill>
              </a:rPr>
              <a:t>  •  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</a:rPr>
              <a:t>Advocacy</a:t>
            </a:r>
            <a:r>
              <a:rPr lang="en-US" altLang="en-US" sz="4000" dirty="0">
                <a:solidFill>
                  <a:schemeClr val="accent5">
                    <a:lumMod val="50000"/>
                  </a:schemeClr>
                </a:solidFill>
              </a:rPr>
              <a:t>  •  </a:t>
            </a:r>
            <a:r>
              <a:rPr lang="en-US" altLang="en-US" sz="4000" b="1" dirty="0">
                <a:solidFill>
                  <a:schemeClr val="accent5">
                    <a:lumMod val="50000"/>
                  </a:schemeClr>
                </a:solidFill>
              </a:rPr>
              <a:t>Convening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BD6BBC-4449-435C-8D39-62A82A451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417" y="2862470"/>
            <a:ext cx="3681766" cy="3848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38A398-2C91-449B-9F52-7F150910B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8812" y="325170"/>
            <a:ext cx="8706297" cy="2311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FED57C-E5EF-428D-AE76-170410BD3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5363" y="2862471"/>
            <a:ext cx="3520648" cy="393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0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9DE316-B853-4685-B454-DF3277409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474" y="1028786"/>
            <a:ext cx="9429806" cy="54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74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6D1B2-0D3A-4170-A32D-1467CB21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949" y="819016"/>
            <a:ext cx="9563591" cy="521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82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04CE72-0919-4B8F-BF94-AC7971E6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098" y="906561"/>
            <a:ext cx="9627095" cy="531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34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310B51-DCC9-4DBE-9581-4D089BF32613}"/>
              </a:ext>
            </a:extLst>
          </p:cNvPr>
          <p:cNvSpPr/>
          <p:nvPr/>
        </p:nvSpPr>
        <p:spPr>
          <a:xfrm>
            <a:off x="3047999" y="3105835"/>
            <a:ext cx="80281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/>
              <a:t>“…it will be of fundamental importance that the voice of the poor and excluded also find a place…”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34A83C-8720-4628-95F9-197B5808FB27}"/>
              </a:ext>
            </a:extLst>
          </p:cNvPr>
          <p:cNvSpPr/>
          <p:nvPr/>
        </p:nvSpPr>
        <p:spPr>
          <a:xfrm>
            <a:off x="2721546" y="520651"/>
            <a:ext cx="922425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/>
              <a:t>For a Synodal Church: </a:t>
            </a:r>
          </a:p>
          <a:p>
            <a:r>
              <a:rPr lang="en-US" sz="4400" dirty="0"/>
              <a:t>Communion, Participation, and Mission</a:t>
            </a:r>
          </a:p>
        </p:txBody>
      </p:sp>
    </p:spTree>
    <p:extLst>
      <p:ext uri="{BB962C8B-B14F-4D97-AF65-F5344CB8AC3E}">
        <p14:creationId xmlns:p14="http://schemas.microsoft.com/office/powerpoint/2010/main" val="766358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3487554" y="1318662"/>
            <a:ext cx="6987941" cy="531073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Calibri" charset="0"/>
              <a:buAutoNum type="arabicPeriod"/>
            </a:pPr>
            <a:endParaRPr lang="en-US" sz="200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ＭＳ Ｐゴシック" charset="-128"/>
              <a:cs typeface="Garamond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38428" y="295205"/>
            <a:ext cx="6456135" cy="90702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rgbClr val="4BACC6">
                    <a:lumMod val="75000"/>
                  </a:srgbClr>
                </a:solidFill>
                <a:latin typeface="ITC Franklin Gothic Std Book Co" panose="020B0508030503020204" pitchFamily="34" charset="0"/>
                <a:cs typeface="ITC Franklin Gothic Std Bk Cd"/>
              </a:rPr>
              <a:t>167 Member Agencies</a:t>
            </a:r>
            <a:endParaRPr lang="en-US" b="1">
              <a:solidFill>
                <a:srgbClr val="4BACC6">
                  <a:lumMod val="75000"/>
                </a:srgbClr>
              </a:solidFill>
              <a:latin typeface="ITC Franklin Gothic Std Bk Cd"/>
              <a:cs typeface="ITC Franklin Gothic Std Bk C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529BEE-A1EF-4B08-9BB0-4AA44BDEF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553" y="1318661"/>
            <a:ext cx="2286000" cy="491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FFC608-23F3-4F2F-BF27-3AA17AB45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9253" y="1318661"/>
            <a:ext cx="4646657" cy="491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0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38428" y="295205"/>
            <a:ext cx="6456135" cy="90702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rgbClr val="4BACC6">
                    <a:lumMod val="75000"/>
                  </a:srgbClr>
                </a:solidFill>
                <a:latin typeface="ITC Franklin Gothic Std Book Co" panose="020B0508030503020204" pitchFamily="34" charset="0"/>
                <a:cs typeface="ITC Franklin Gothic Std Bk Cd"/>
              </a:rPr>
              <a:t>CCUSA Priorities</a:t>
            </a:r>
            <a:endParaRPr lang="en-US" b="1">
              <a:solidFill>
                <a:srgbClr val="4BACC6">
                  <a:lumMod val="75000"/>
                </a:srgbClr>
              </a:solidFill>
              <a:latin typeface="ITC Franklin Gothic Std Bk Cd"/>
              <a:cs typeface="ITC Franklin Gothic Std Bk Cd"/>
            </a:endParaRPr>
          </a:p>
        </p:txBody>
      </p:sp>
      <p:pic>
        <p:nvPicPr>
          <p:cNvPr id="6" name="Picture 5" descr="https://cccnmo.org/wp-content/uploads/CatholicCharitiesLogos-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978" y="5725160"/>
            <a:ext cx="2270125" cy="81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7"/>
          <a:stretch/>
        </p:blipFill>
        <p:spPr bwMode="auto">
          <a:xfrm>
            <a:off x="1376998" y="1202225"/>
            <a:ext cx="9448117" cy="578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8563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27028" y="400692"/>
            <a:ext cx="6972033" cy="55707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457200"/>
            <a:r>
              <a:rPr lang="en-US" sz="3200" b="1">
                <a:solidFill>
                  <a:srgbClr val="4BACC6">
                    <a:lumMod val="75000"/>
                  </a:srgbClr>
                </a:solidFill>
                <a:latin typeface="ITC Franklin Gothic Std Bk Cd"/>
                <a:cs typeface="ITC Franklin Gothic Std Bk Cd"/>
              </a:rPr>
              <a:t>Recent COVID Relief Efforts</a:t>
            </a:r>
          </a:p>
          <a:p>
            <a:pPr defTabSz="457200"/>
            <a:endParaRPr lang="en-US" sz="3200" b="1">
              <a:solidFill>
                <a:srgbClr val="4BACC6">
                  <a:lumMod val="75000"/>
                </a:srgbClr>
              </a:solidFill>
              <a:latin typeface="ITC Franklin Gothic Std Bk Cd"/>
              <a:cs typeface="ITC Franklin Gothic Std Bk Cd"/>
            </a:endParaRPr>
          </a:p>
          <a:p>
            <a:pPr marL="571500" indent="-571500" defTabSz="4572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C0504D"/>
                </a:solidFill>
                <a:latin typeface="ITC Franklin Gothic Std Bk Cd"/>
                <a:cs typeface="ITC Franklin Gothic Std Bk Cd"/>
              </a:rPr>
              <a:t>Catholic Charities agencies collectively spent about $100M a month just in food and basic needs assistance in COVID-19 relief ministries.</a:t>
            </a:r>
          </a:p>
          <a:p>
            <a:pPr marL="571500" indent="-571500" defTabSz="4572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4BACC6">
                    <a:lumMod val="75000"/>
                  </a:srgbClr>
                </a:solidFill>
                <a:latin typeface="ITC Franklin Gothic Std Bk Cd"/>
                <a:cs typeface="ITC Franklin Gothic Std Bk Cd"/>
              </a:rPr>
              <a:t>CCUSA distributed monies to Catholic Charities Agencies obtained from many foundations (e.g. </a:t>
            </a:r>
            <a:r>
              <a:rPr lang="en-US" sz="2000" b="1">
                <a:solidFill>
                  <a:srgbClr val="4BACC6">
                    <a:lumMod val="75000"/>
                  </a:srgbClr>
                </a:solidFill>
                <a:latin typeface="Calibri"/>
                <a:ea typeface="+mn-lt"/>
                <a:cs typeface="Calibri"/>
              </a:rPr>
              <a:t>Robert Wood Johnson Foundation</a:t>
            </a:r>
            <a:r>
              <a:rPr lang="en-US" sz="2000" b="1">
                <a:solidFill>
                  <a:srgbClr val="4BACC6">
                    <a:lumMod val="75000"/>
                  </a:srgbClr>
                </a:solidFill>
                <a:latin typeface="Calibri"/>
                <a:cs typeface="Calibri"/>
              </a:rPr>
              <a:t>)</a:t>
            </a:r>
            <a:r>
              <a:rPr lang="en-US" sz="2000" b="1">
                <a:solidFill>
                  <a:srgbClr val="4BACC6">
                    <a:lumMod val="75000"/>
                  </a:srgbClr>
                </a:solidFill>
                <a:latin typeface="ITC Franklin Gothic Std Bk Cd"/>
                <a:cs typeface="ITC Franklin Gothic Std Bk Cd"/>
              </a:rPr>
              <a:t> and donors for food, PPE, outreach and health related efforts.</a:t>
            </a:r>
            <a:endParaRPr lang="en-US">
              <a:solidFill>
                <a:srgbClr val="4BACC6">
                  <a:lumMod val="75000"/>
                </a:srgbClr>
              </a:solidFill>
              <a:latin typeface="Calibri"/>
              <a:cs typeface="Calibri"/>
            </a:endParaRPr>
          </a:p>
          <a:p>
            <a:pPr marL="571500" indent="-571500" defTabSz="4572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C0504D"/>
                </a:solidFill>
                <a:latin typeface="ITC Franklin Gothic Std Bk Cd"/>
                <a:cs typeface="ITC Franklin Gothic Std Bk Cd"/>
              </a:rPr>
              <a:t>Created the CCUSA-Felician Sisters and Ministries Eviction Prevention Fund.</a:t>
            </a:r>
            <a:endParaRPr lang="en-US">
              <a:solidFill>
                <a:srgbClr val="C0504D"/>
              </a:solidFill>
              <a:latin typeface="Calibri"/>
            </a:endParaRPr>
          </a:p>
          <a:p>
            <a:pPr marL="571500" indent="-571500" defTabSz="457200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rgbClr val="4BACC6">
                    <a:lumMod val="75000"/>
                  </a:srgbClr>
                </a:solidFill>
                <a:latin typeface="ITC Franklin Gothic Std Bk Cd"/>
                <a:cs typeface="ITC Franklin Gothic Std Bk Cd"/>
              </a:rPr>
              <a:t>Working in close collaboration with the USDA Farmers to Families Program.</a:t>
            </a:r>
          </a:p>
          <a:p>
            <a:pPr marL="571500" indent="-571500" defTabSz="457200">
              <a:buFont typeface="Arial" panose="020B0604020202020204" pitchFamily="34" charset="0"/>
              <a:buChar char="•"/>
            </a:pPr>
            <a:endParaRPr lang="en-US" b="1">
              <a:solidFill>
                <a:prstClr val="black"/>
              </a:solidFill>
              <a:latin typeface="ITC Franklin Gothic Std Bk Cd"/>
              <a:cs typeface="ITC Franklin Gothic Std Bk Cd"/>
            </a:endParaRPr>
          </a:p>
          <a:p>
            <a:pPr defTabSz="457200"/>
            <a:r>
              <a:rPr lang="en-US" b="1">
                <a:solidFill>
                  <a:prstClr val="black"/>
                </a:solidFill>
                <a:latin typeface="ITC Franklin Gothic Std Bk Cd"/>
                <a:cs typeface="ITC Franklin Gothic Std Bk Cd"/>
              </a:rPr>
              <a:t>Sister Donna Markham, OP, PhD</a:t>
            </a:r>
            <a:endParaRPr lang="en-US" sz="4400" b="1">
              <a:solidFill>
                <a:srgbClr val="31859C"/>
              </a:solidFill>
              <a:latin typeface="ITC Franklin Gothic Std Bk Cd"/>
              <a:cs typeface="ITC Franklin Gothic Std Bk Cd"/>
            </a:endParaRPr>
          </a:p>
          <a:p>
            <a:pPr defTabSz="457200"/>
            <a:r>
              <a:rPr lang="en-US" b="1">
                <a:solidFill>
                  <a:prstClr val="black"/>
                </a:solidFill>
                <a:latin typeface="ITC Franklin Gothic Std Bk Cd"/>
                <a:cs typeface="ITC Franklin Gothic Std Bk Cd"/>
              </a:rPr>
              <a:t>President &amp; CEO</a:t>
            </a:r>
          </a:p>
          <a:p>
            <a:pPr defTabSz="457200"/>
            <a:r>
              <a:rPr lang="en-US" b="1">
                <a:solidFill>
                  <a:prstClr val="black"/>
                </a:solidFill>
                <a:latin typeface="ITC Franklin Gothic Std Bk Cd"/>
                <a:cs typeface="ITC Franklin Gothic Std Bk Cd"/>
              </a:rPr>
              <a:t>Catholic Charities USA</a:t>
            </a:r>
          </a:p>
        </p:txBody>
      </p:sp>
      <p:pic>
        <p:nvPicPr>
          <p:cNvPr id="1028" name="Picture 4" descr="https://si.wsj.net/public/resources/images/CS-AA121_CATHOL_G_20151011183630.jpg">
            <a:extLst>
              <a:ext uri="{FF2B5EF4-FFF2-40B4-BE49-F238E27FC236}">
                <a16:creationId xmlns:a16="http://schemas.microsoft.com/office/drawing/2014/main" id="{FD20426E-1193-4A73-891D-CDE4A22C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00" y="4918030"/>
            <a:ext cx="2659347" cy="177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748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D96553-9AFB-42DF-A424-BAD4405F3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596" y="254785"/>
            <a:ext cx="3943847" cy="634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318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38428" y="295205"/>
            <a:ext cx="6626373" cy="90702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>
                <a:solidFill>
                  <a:srgbClr val="4BACC6">
                    <a:lumMod val="75000"/>
                  </a:srgbClr>
                </a:solidFill>
                <a:latin typeface="ITC Franklin Gothic Std Book Co" panose="020B0508030503020204" pitchFamily="34" charset="0"/>
                <a:cs typeface="ITC Franklin Gothic Std Bk Cd"/>
              </a:rPr>
              <a:t>Immigrant &amp; Refugee Services</a:t>
            </a:r>
            <a:endParaRPr lang="en-US" b="1">
              <a:solidFill>
                <a:srgbClr val="4BACC6">
                  <a:lumMod val="75000"/>
                </a:srgbClr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892800" y="1185802"/>
            <a:ext cx="4664365" cy="3934839"/>
          </a:xfrm>
          <a:prstGeom prst="rect">
            <a:avLst/>
          </a:prstGeom>
        </p:spPr>
        <p:txBody>
          <a:bodyPr numCol="1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Legal advice &amp; counseling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Citizenship applications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Family Visa Petitions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Legal representation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ICE Raid Response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>
              <a:solidFill>
                <a:prstClr val="white">
                  <a:lumMod val="50000"/>
                </a:prstClr>
              </a:solidFill>
              <a:latin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b="1">
              <a:solidFill>
                <a:prstClr val="white">
                  <a:lumMod val="50000"/>
                </a:prstClr>
              </a:solidFill>
              <a:latin typeface="Calibri"/>
            </a:endParaRPr>
          </a:p>
          <a:p>
            <a:pPr marL="0" indent="0">
              <a:buNone/>
            </a:pPr>
            <a:endParaRPr lang="en-US" sz="1800">
              <a:solidFill>
                <a:prstClr val="white">
                  <a:lumMod val="50000"/>
                </a:prstClr>
              </a:solidFill>
              <a:latin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800">
              <a:solidFill>
                <a:prstClr val="white">
                  <a:lumMod val="50000"/>
                </a:prstClr>
              </a:solidFill>
              <a:latin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80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46" y="1558537"/>
            <a:ext cx="3975717" cy="245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5"/>
          <p:cNvSpPr txBox="1">
            <a:spLocks/>
          </p:cNvSpPr>
          <p:nvPr/>
        </p:nvSpPr>
        <p:spPr>
          <a:xfrm>
            <a:off x="1524001" y="4016852"/>
            <a:ext cx="5425438" cy="2841148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457200" indent="-457200" defTabSz="457200">
              <a:lnSpc>
                <a:spcPts val="1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endParaRPr lang="en-US" sz="280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ＭＳ Ｐゴシック" pitchFamily="-111" charset="-128"/>
              <a:cs typeface="Garamond"/>
            </a:endParaRPr>
          </a:p>
          <a:p>
            <a:pPr marL="457200" indent="-457200" defTabSz="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itchFamily="-111" charset="-128"/>
                <a:cs typeface="Garamond"/>
              </a:rPr>
              <a:t>ESL &amp; Interpreter services</a:t>
            </a:r>
          </a:p>
          <a:p>
            <a:pPr marL="457200" indent="-457200" defTabSz="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itchFamily="-111" charset="-128"/>
                <a:cs typeface="Garamond"/>
              </a:rPr>
              <a:t>Employment training &amp; job placement</a:t>
            </a:r>
          </a:p>
          <a:p>
            <a:pPr marL="457200" indent="-457200" defTabSz="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itchFamily="-111" charset="-128"/>
                <a:cs typeface="Garamond"/>
              </a:rPr>
              <a:t>Unaccompanied refugee minors</a:t>
            </a:r>
          </a:p>
          <a:p>
            <a:pPr marL="457200" indent="-457200" defTabSz="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80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  <a:ea typeface="ＭＳ Ｐゴシック" pitchFamily="-111" charset="-128"/>
                <a:cs typeface="Garamond"/>
              </a:rPr>
              <a:t>Family reunification</a:t>
            </a:r>
          </a:p>
          <a:p>
            <a:pPr defTabSz="457200">
              <a:defRPr/>
            </a:pPr>
            <a:r>
              <a:rPr lang="en-US" sz="2400">
                <a:solidFill>
                  <a:prstClr val="black"/>
                </a:solidFill>
                <a:latin typeface="Calibri"/>
                <a:ea typeface="ＭＳ Ｐゴシック" pitchFamily="-111" charset="-128"/>
                <a:cs typeface="Garamond"/>
              </a:rPr>
              <a:t>	</a:t>
            </a:r>
            <a:endParaRPr lang="en-US" sz="2400">
              <a:solidFill>
                <a:prstClr val="black"/>
              </a:solidFill>
              <a:latin typeface="Arial" charset="0"/>
              <a:ea typeface="ＭＳ Ｐゴシック" pitchFamily="-65" charset="-128"/>
            </a:endParaRPr>
          </a:p>
          <a:p>
            <a:pPr defTabSz="457200">
              <a:defRPr/>
            </a:pPr>
            <a:r>
              <a:rPr lang="en-US" sz="2400">
                <a:solidFill>
                  <a:prstClr val="black"/>
                </a:solidFill>
                <a:latin typeface="Calibri"/>
                <a:ea typeface="ＭＳ Ｐゴシック" pitchFamily="-111" charset="-128"/>
                <a:cs typeface="Garamond"/>
              </a:rPr>
              <a:t>	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F81869-7D53-4E74-B14E-6AFA93D275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994" y="3907431"/>
            <a:ext cx="3452171" cy="283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167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EC8546-8E28-4DB8-BD13-C430EA01A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864" y="418436"/>
            <a:ext cx="4775544" cy="3589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D20592-B4FA-4AC6-8927-10CB7AB73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949" y="2835254"/>
            <a:ext cx="5051525" cy="3772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F9F0DF-CB5A-41C0-A5BB-905F393CE289}"/>
              </a:ext>
            </a:extLst>
          </p:cNvPr>
          <p:cNvSpPr txBox="1"/>
          <p:nvPr/>
        </p:nvSpPr>
        <p:spPr>
          <a:xfrm>
            <a:off x="2918129" y="4285753"/>
            <a:ext cx="3458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Sister Donna Markham, OP</a:t>
            </a:r>
          </a:p>
          <a:p>
            <a:pPr algn="ctr"/>
            <a:r>
              <a:rPr lang="en-US" sz="2000" dirty="0"/>
              <a:t>President and CEO</a:t>
            </a:r>
          </a:p>
          <a:p>
            <a:pPr algn="ctr"/>
            <a:r>
              <a:rPr lang="en-US" sz="2000" dirty="0"/>
              <a:t>Catholic Charities USA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F8794-3432-422D-97B5-D2EA7BD52948}"/>
              </a:ext>
            </a:extLst>
          </p:cNvPr>
          <p:cNvSpPr txBox="1"/>
          <p:nvPr/>
        </p:nvSpPr>
        <p:spPr>
          <a:xfrm>
            <a:off x="6840939" y="1614115"/>
            <a:ext cx="4775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Sister Norma Pimentel, M.J.</a:t>
            </a:r>
          </a:p>
          <a:p>
            <a:pPr algn="ctr"/>
            <a:r>
              <a:rPr lang="en-US" sz="2000" dirty="0"/>
              <a:t>Executive Director</a:t>
            </a:r>
          </a:p>
          <a:p>
            <a:pPr algn="ctr"/>
            <a:r>
              <a:rPr lang="en-US" sz="2000" dirty="0"/>
              <a:t>Catholic Charities of the Rio Grande Valley</a:t>
            </a:r>
          </a:p>
        </p:txBody>
      </p:sp>
    </p:spTree>
    <p:extLst>
      <p:ext uri="{BB962C8B-B14F-4D97-AF65-F5344CB8AC3E}">
        <p14:creationId xmlns:p14="http://schemas.microsoft.com/office/powerpoint/2010/main" val="2571324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761968" y="278781"/>
            <a:ext cx="6456135" cy="90702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>
                <a:solidFill>
                  <a:srgbClr val="4BACC6">
                    <a:lumMod val="75000"/>
                  </a:srgbClr>
                </a:solidFill>
                <a:latin typeface="ITC Franklin Gothic Std Book Co" panose="020B0508030503020204" pitchFamily="34" charset="0"/>
                <a:cs typeface="ITC Franklin Gothic Std Bk Cd"/>
              </a:rPr>
              <a:t>Parish Social Ministry</a:t>
            </a:r>
            <a:endParaRPr lang="en-US" sz="4000" b="1">
              <a:solidFill>
                <a:srgbClr val="4BACC6">
                  <a:lumMod val="75000"/>
                </a:srgbClr>
              </a:solidFill>
              <a:latin typeface="ITC Franklin Gothic Std Bk Cd"/>
              <a:cs typeface="ITC Franklin Gothic Std Bk Cd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6206808" y="3718068"/>
            <a:ext cx="4176712" cy="2273300"/>
          </a:xfrm>
          <a:prstGeom prst="rect">
            <a:avLst/>
          </a:prstGeom>
        </p:spPr>
        <p:txBody>
          <a:bodyPr/>
          <a:lstStyle/>
          <a:p>
            <a:pPr marL="342900" indent="-342900" defTabSz="457200">
              <a:spcBef>
                <a:spcPct val="20000"/>
              </a:spcBef>
              <a:buFont typeface="Arial" charset="0"/>
              <a:buChar char="•"/>
              <a:defRPr/>
            </a:pPr>
            <a:endParaRPr lang="en-US" sz="2400">
              <a:solidFill>
                <a:prstClr val="black"/>
              </a:solidFill>
              <a:latin typeface="Calibri"/>
              <a:ea typeface="ＭＳ Ｐゴシック" pitchFamily="-111" charset="-128"/>
              <a:cs typeface="Garamond"/>
            </a:endParaRPr>
          </a:p>
          <a:p>
            <a:pPr marL="342900" indent="-342900" defTabSz="457200">
              <a:spcBef>
                <a:spcPct val="20000"/>
              </a:spcBef>
              <a:defRPr/>
            </a:pPr>
            <a:r>
              <a:rPr lang="en-US" sz="2400">
                <a:solidFill>
                  <a:prstClr val="black"/>
                </a:solidFill>
                <a:latin typeface="Calibri"/>
                <a:ea typeface="ＭＳ Ｐゴシック" pitchFamily="-111" charset="-128"/>
                <a:cs typeface="Garamond"/>
              </a:rPr>
              <a:t>		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342640" y="1221362"/>
            <a:ext cx="7040880" cy="105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Garamond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Garamond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Garamond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Garamond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Cambria"/>
                <a:ea typeface="MS PGothic" panose="020B0600070205080204" pitchFamily="34" charset="-128"/>
                <a:cs typeface="Garamon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None/>
              <a:defRPr/>
            </a:pPr>
            <a:r>
              <a:rPr lang="en-US" sz="2000">
                <a:solidFill>
                  <a:prstClr val="black">
                    <a:lumMod val="65000"/>
                    <a:lumOff val="35000"/>
                  </a:prstClr>
                </a:solidFill>
                <a:latin typeface="Garamond" pitchFamily="18" charset="0"/>
                <a:ea typeface="ＭＳ Ｐゴシック" pitchFamily="-111" charset="-128"/>
                <a:cs typeface="Garamond" pitchFamily="18" charset="0"/>
              </a:rPr>
              <a:t>	</a:t>
            </a:r>
            <a:r>
              <a:rPr lang="en-US" sz="240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111" charset="-128"/>
                <a:cs typeface="Garamond" pitchFamily="18" charset="0"/>
              </a:rPr>
              <a:t>PSM programs build up the parish’s capacity to live out the Church’s mission to care for the poor and to work for justice.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US" sz="200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ＭＳ Ｐゴシック" pitchFamily="-111" charset="-128"/>
                <a:cs typeface="Garamond" pitchFamily="18" charset="0"/>
              </a:rPr>
              <a:t>	</a:t>
            </a:r>
            <a:endParaRPr lang="en-US" sz="240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ＭＳ Ｐゴシック" pitchFamily="-111" charset="-128"/>
              <a:cs typeface="Garamond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560" y="4990940"/>
            <a:ext cx="2762376" cy="18670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165" y="4971161"/>
            <a:ext cx="2853752" cy="1899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580" y="5009234"/>
            <a:ext cx="2865289" cy="186706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A128D0E-432F-492A-AA49-70E9526E638C}"/>
              </a:ext>
            </a:extLst>
          </p:cNvPr>
          <p:cNvGraphicFramePr>
            <a:graphicFrameLocks/>
          </p:cNvGraphicFramePr>
          <p:nvPr/>
        </p:nvGraphicFramePr>
        <p:xfrm>
          <a:off x="3597008" y="2272864"/>
          <a:ext cx="6621094" cy="3166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233459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D3487-983F-4643-8FE8-5E324AC2F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134" y="160337"/>
            <a:ext cx="8229600" cy="11430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www.catholiccharitiesusa.org</a:t>
            </a:r>
          </a:p>
        </p:txBody>
      </p:sp>
      <p:pic>
        <p:nvPicPr>
          <p:cNvPr id="4" name="Content Placeholder 3">
            <a:hlinkClick r:id="rId2"/>
            <a:extLst>
              <a:ext uri="{FF2B5EF4-FFF2-40B4-BE49-F238E27FC236}">
                <a16:creationId xmlns:a16="http://schemas.microsoft.com/office/drawing/2014/main" id="{CEFB03AB-C4D6-4D55-942B-7AC4CC51A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83000" y="1474535"/>
            <a:ext cx="4775200" cy="522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4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345</Words>
  <Application>Microsoft Office PowerPoint</Application>
  <PresentationFormat>Widescreen</PresentationFormat>
  <Paragraphs>60</Paragraphs>
  <Slides>14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MS PGothic</vt:lpstr>
      <vt:lpstr>MS PGothic</vt:lpstr>
      <vt:lpstr>Arial</vt:lpstr>
      <vt:lpstr>Calibri</vt:lpstr>
      <vt:lpstr>Cambria</vt:lpstr>
      <vt:lpstr>Garamond</vt:lpstr>
      <vt:lpstr>ITC Franklin Gothic Std Bk Cd</vt:lpstr>
      <vt:lpstr>ITC Franklin Gothic Std Book Co</vt:lpstr>
      <vt:lpstr>Times</vt:lpstr>
      <vt:lpstr>Wingdings</vt:lpstr>
      <vt:lpstr>1_Office Theme</vt:lpstr>
      <vt:lpstr>2_Office Theme</vt:lpstr>
      <vt:lpstr>3_Office Theme</vt:lpstr>
      <vt:lpstr>Mission of Catholic Charities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www.catholiccharitiesusa.org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Hurd</dc:creator>
  <cp:lastModifiedBy>Scott Hurd</cp:lastModifiedBy>
  <cp:revision>13</cp:revision>
  <dcterms:created xsi:type="dcterms:W3CDTF">2021-09-29T15:00:33Z</dcterms:created>
  <dcterms:modified xsi:type="dcterms:W3CDTF">2021-09-29T17:38:31Z</dcterms:modified>
</cp:coreProperties>
</file>